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66" r:id="rId3"/>
    <p:sldId id="257" r:id="rId4"/>
    <p:sldId id="279" r:id="rId5"/>
    <p:sldId id="280" r:id="rId6"/>
    <p:sldId id="270" r:id="rId7"/>
    <p:sldId id="269" r:id="rId8"/>
    <p:sldId id="259" r:id="rId9"/>
    <p:sldId id="260" r:id="rId10"/>
    <p:sldId id="267" r:id="rId11"/>
    <p:sldId id="262" r:id="rId12"/>
    <p:sldId id="261" r:id="rId13"/>
    <p:sldId id="263" r:id="rId14"/>
    <p:sldId id="264" r:id="rId15"/>
    <p:sldId id="258" r:id="rId16"/>
    <p:sldId id="265" r:id="rId17"/>
    <p:sldId id="268" r:id="rId18"/>
    <p:sldId id="278" r:id="rId19"/>
    <p:sldId id="282" r:id="rId20"/>
    <p:sldId id="298" r:id="rId21"/>
    <p:sldId id="281" r:id="rId22"/>
    <p:sldId id="285" r:id="rId23"/>
    <p:sldId id="283" r:id="rId24"/>
    <p:sldId id="284" r:id="rId25"/>
    <p:sldId id="296" r:id="rId26"/>
    <p:sldId id="297" r:id="rId27"/>
    <p:sldId id="273" r:id="rId28"/>
    <p:sldId id="286" r:id="rId29"/>
    <p:sldId id="290" r:id="rId30"/>
    <p:sldId id="291" r:id="rId31"/>
    <p:sldId id="29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96"/>
    <p:restoredTop sz="96327"/>
  </p:normalViewPr>
  <p:slideViewPr>
    <p:cSldViewPr snapToGrid="0">
      <p:cViewPr>
        <p:scale>
          <a:sx n="89" d="100"/>
          <a:sy n="89" d="100"/>
        </p:scale>
        <p:origin x="1240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F9001-EE42-B94F-96AF-374AEE98B6BB}" type="datetimeFigureOut">
              <a:rPr lang="en-US" smtClean="0"/>
              <a:t>3/8/24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9B52FD-6B4F-C644-953B-0D2D34371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01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Noise budget</a:t>
            </a:r>
          </a:p>
          <a:p>
            <a:r>
              <a:rPr lang="en-US" dirty="0"/>
              <a:t>Shot noise, purple dotted line, way above signal</a:t>
            </a:r>
          </a:p>
          <a:p>
            <a:r>
              <a:rPr lang="en-US" dirty="0"/>
              <a:t>Classical noise near signal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B52FD-6B4F-C644-953B-0D2D343717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27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James Gardner next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B52FD-6B4F-C644-953B-0D2D343717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84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B52FD-6B4F-C644-953B-0D2D343717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59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James Gardner’s talk will follow mine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B52FD-6B4F-C644-953B-0D2D343717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65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through noise sources</a:t>
            </a:r>
          </a:p>
          <a:p>
            <a:r>
              <a:rPr lang="en-US" dirty="0"/>
              <a:t>Mention that we aren’t including noises that LIGO has to deal with, like quantum backaction, seismic, or residual gas, but we have modeled them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B52FD-6B4F-C644-953B-0D2D343717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10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that this mechanically holds the optics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B52FD-6B4F-C644-953B-0D2D343717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57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211E1E"/>
                </a:solidFill>
                <a:effectLst/>
                <a:latin typeface="AdvOT483a8203"/>
              </a:rPr>
              <a:t>Livingston detector, alpha =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B52FD-6B4F-C644-953B-0D2D343717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36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0AE1A-D55F-EE6C-AA59-3B4A7927F8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ABBEC0-2FB9-9154-FEC2-148645FEB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E8B6B-C1B3-BC70-0CFD-E98C7182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97B62-B27C-B841-A48C-77B4BCBC44DA}" type="datetime1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73256-84DD-8F35-3EBB-39FA58C72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35D8C-B855-0127-2672-A263E3E3A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7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9C5B6-2787-5D19-6E35-BB1299C68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CDA038-4D32-D4C2-9809-0A196EDDA7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3889D-C3F5-3840-2A83-D702BF1D5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9C3C-79A2-6E43-81AF-CC020298329E}" type="datetime1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76A2D-0953-3926-1A06-AFD73A06C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1B65D-CF1F-8E75-C610-E78823227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03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91119E-6B9C-9E41-17F5-A56AC0CC54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B99222-A7D0-C4FC-0A08-136D2D4F54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65882-FC26-5AB5-EC6E-0B89FBA6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7028-D77F-A641-A554-211E6AD7E426}" type="datetime1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17416-2A6C-B457-7F92-A87C4A424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C2A9E-5F18-5AB0-A12E-852333801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01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20D20-C4CA-1077-9088-842718163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BC771-EFAE-3BF8-6BF4-40C814F60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989D9-3B88-96FE-EB0A-32B3CDCEF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E5322-6363-6D4F-9C7A-7475888C6570}" type="datetime1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5E4B7-3FC8-2F4A-A505-0D3CFAB7E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EB6AB-9EA2-ACA5-5368-B56EA8E92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64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D85AF-25E9-FDDE-6AA6-A8D736EB3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55E59-0089-AAD8-E469-2D4987DB1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A9F94-1CDB-AD14-ACE9-98B78280A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AC922-0BD7-D744-A6E8-8B0BCBB3EB93}" type="datetime1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36223-D2DE-D057-5BFA-F716E660B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81524-1031-7B47-A07B-BD2F99CB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15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777A2-BCA1-C724-50C4-041D95D67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CE097-E735-2F6B-FC52-66A0C8137A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461F47-8AB5-DCDD-D9E6-41099C36B5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B6361-F233-2DB8-33B2-ED96A26D8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EA3D-B4A6-094D-8B33-765D1D76465E}" type="datetime1">
              <a:rPr lang="en-US" smtClean="0"/>
              <a:t>3/8/24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59FFB6-A08C-5F18-2CC1-56C895A12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6F72E-1895-5DE9-B577-2FB06A4C0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48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7843-0AF9-6A4E-2CB6-298C2BD18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73FD6-8CE8-5121-08C5-D2DBF6FB0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1B3B43-9400-BB79-C24F-C509A78A7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378BB7-4DF5-BC04-FB91-865EA73C27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DDB662-9FB6-D12E-9D0F-BC0CE9DDBD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058669-1169-5099-81D3-583920D6B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90F5-78AE-8F4F-B8BD-70FBCB14244F}" type="datetime1">
              <a:rPr lang="en-US" smtClean="0"/>
              <a:t>3/8/24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D6DAE5-8C89-51F3-982A-606F38786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39A6CC-8D25-D0A6-19E9-CC465317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62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235C6-5EA5-16A6-E320-1DC0B3D40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596F37-B139-8EDE-14D7-4A0222F60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7D45-8CF5-0E4F-AEAD-5A50B27DA32D}" type="datetime1">
              <a:rPr lang="en-US" smtClean="0"/>
              <a:t>3/8/24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76D59-2323-062F-2D91-75E697D0C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8D303B-C51E-E0C5-3190-29701E946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74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1E0AB-D110-FD9D-2F3E-D7AED7A3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3C5A-AAE1-DA4E-B8FB-5BCD3A168ADF}" type="datetime1">
              <a:rPr lang="en-US" smtClean="0"/>
              <a:t>3/8/24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B48EE7-68E9-FF0F-14CB-F2EA63962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F2BBF9-A158-2BFB-1395-8C94569F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5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C4A20-0DFA-BB3B-288D-5D964BE30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EAAB2-AB78-0303-F2B3-A350C5621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EF6790-61E1-9908-9A75-20964CEE9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116651-56F8-1201-52F8-54023382F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F17D8-1E83-A044-B13E-D4AF5CEAC018}" type="datetime1">
              <a:rPr lang="en-US" smtClean="0"/>
              <a:t>3/8/24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115496-D8C3-5595-041D-88C3644EA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D1073-8707-D6D8-BAF2-78E49FA0B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37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42F24-5246-03C5-89C3-60CB6ACF7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A291B-F09F-3CAB-76F9-52A58D146F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4EB6A9-BFA4-DC14-7A04-EE23A7DA1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85018-F3F7-B9A5-0078-EAE0A4B2E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2E36A-DC5A-9F40-8045-26135F661467}" type="datetime1">
              <a:rPr lang="en-US" smtClean="0"/>
              <a:t>3/8/24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EF7A60-82D6-5FAA-4953-FEF83E3F5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6FF638-BF59-AF7C-FC5D-295BEDB50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03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F90CA9-4F0C-CA86-15B8-61EDADB09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1E0FC-3DCC-85B0-5098-49DC513AE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FBB39-F341-E863-CA52-7C5BA69956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669F0-6F24-F34E-A3E9-E2E18526B7A0}" type="datetime1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51C58-8DEC-A077-BB09-747D92271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A6F23-93C6-532C-5E9E-9CF1339EF0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C4E45-BB32-204B-94BA-1444DE09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sv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67000-0012-73AE-A577-F06CFA55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1427" y="1117684"/>
            <a:ext cx="9569146" cy="2387600"/>
          </a:xfrm>
        </p:spPr>
        <p:txBody>
          <a:bodyPr>
            <a:normAutofit fontScale="90000"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Photon Counting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nterferometry to Detect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eotropic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pace-time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luctuations with GQuEST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A2D94-9106-8B59-CB2E-ECEF4CBC30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Daniel Grass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8DD49A-8855-D089-DCAB-86E5460DA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854" y="4171167"/>
            <a:ext cx="2173266" cy="217326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4596E-9920-04B0-27DB-9D81E238F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1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5F3CB1D-A01C-2DF6-92C6-C357D3734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790" y="5023518"/>
            <a:ext cx="2967210" cy="7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72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3793C-8780-4BD6-FC8D-C961DE372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0" y="0"/>
            <a:ext cx="10515600" cy="1325563"/>
          </a:xfrm>
        </p:spPr>
        <p:txBody>
          <a:bodyPr/>
          <a:lstStyle/>
          <a:p>
            <a:r>
              <a:rPr lang="en-US" dirty="0"/>
              <a:t>GQuEST Configuration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AE9106-6022-3785-2951-6BF6A1B7C6F3}"/>
              </a:ext>
            </a:extLst>
          </p:cNvPr>
          <p:cNvSpPr txBox="1"/>
          <p:nvPr/>
        </p:nvSpPr>
        <p:spPr>
          <a:xfrm>
            <a:off x="162838" y="1585950"/>
            <a:ext cx="552815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Using a power-recycled Michelson interferometer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Photon counting readout scheme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Can still collect data with homodyne readout and use it for feedback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10 W input, 10 kW circulating power, 100 </a:t>
            </a:r>
            <a:r>
              <a:rPr lang="en-US" sz="2800" dirty="0" err="1"/>
              <a:t>mW</a:t>
            </a:r>
            <a:r>
              <a:rPr lang="en-US" sz="2800" dirty="0"/>
              <a:t> output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1550 nm light for use with Silicon Optics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4E0F206-301F-5644-8583-0025D39C3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598C31-C46F-ED56-B3DC-815815796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371" y="1695028"/>
            <a:ext cx="6173106" cy="401251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AC392AC-8624-FA0C-B76E-1BE94630DBBA}"/>
              </a:ext>
            </a:extLst>
          </p:cNvPr>
          <p:cNvCxnSpPr>
            <a:cxnSpLocks/>
          </p:cNvCxnSpPr>
          <p:nvPr/>
        </p:nvCxnSpPr>
        <p:spPr>
          <a:xfrm flipH="1">
            <a:off x="8259745" y="1608559"/>
            <a:ext cx="2345795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7BB6B5C-6364-B85C-DECB-02E14CD12C77}"/>
              </a:ext>
            </a:extLst>
          </p:cNvPr>
          <p:cNvSpPr txBox="1"/>
          <p:nvPr/>
        </p:nvSpPr>
        <p:spPr>
          <a:xfrm>
            <a:off x="9163177" y="1251840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m</a:t>
            </a:r>
          </a:p>
        </p:txBody>
      </p:sp>
    </p:spTree>
    <p:extLst>
      <p:ext uri="{BB962C8B-B14F-4D97-AF65-F5344CB8AC3E}">
        <p14:creationId xmlns:p14="http://schemas.microsoft.com/office/powerpoint/2010/main" val="1677259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A725B-90B4-0A1F-9A6A-F9BA798BF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0" y="0"/>
            <a:ext cx="10515600" cy="1325563"/>
          </a:xfrm>
        </p:spPr>
        <p:txBody>
          <a:bodyPr/>
          <a:lstStyle/>
          <a:p>
            <a:r>
              <a:rPr lang="en-US" dirty="0"/>
              <a:t>Noise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BF41B-EDDB-D21A-6BB5-A81DA033A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1" y="4744343"/>
            <a:ext cx="10515600" cy="2086790"/>
          </a:xfrm>
        </p:spPr>
        <p:txBody>
          <a:bodyPr/>
          <a:lstStyle/>
          <a:p>
            <a:r>
              <a:rPr lang="en-US" dirty="0"/>
              <a:t>Dominated by thermal noise from the optics: coating and bulk</a:t>
            </a:r>
          </a:p>
          <a:p>
            <a:r>
              <a:rPr lang="en-US" dirty="0"/>
              <a:t>To reduce bulk noise, use thin, stiff, and high Q optics</a:t>
            </a:r>
          </a:p>
          <a:p>
            <a:r>
              <a:rPr lang="en-US" dirty="0"/>
              <a:t>High thermal conductivity desirable to limit thermal lensing</a:t>
            </a:r>
          </a:p>
          <a:p>
            <a:r>
              <a:rPr lang="en-US" dirty="0"/>
              <a:t>Silicon: stiff, high Q, high thermal conductivity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E87A8-603C-6E94-1432-73F97B3F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FB4442-2A92-F94D-6292-44FA0919B4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630"/>
          <a:stretch/>
        </p:blipFill>
        <p:spPr>
          <a:xfrm>
            <a:off x="1961215" y="975488"/>
            <a:ext cx="5983574" cy="37479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968C6C-6980-D0EC-1DE5-C10FA4A322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370" b="37101"/>
          <a:stretch/>
        </p:blipFill>
        <p:spPr>
          <a:xfrm>
            <a:off x="7944789" y="975488"/>
            <a:ext cx="3561412" cy="3131817"/>
          </a:xfrm>
          <a:prstGeom prst="rect">
            <a:avLst/>
          </a:prstGeo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70BDBAF0-6CC3-4B8B-9583-60DDD5161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1420" y="4502895"/>
            <a:ext cx="2046581" cy="153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05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24D9C-8C1D-45D8-928F-273AF4BE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0" y="18255"/>
            <a:ext cx="10515600" cy="1325563"/>
          </a:xfrm>
        </p:spPr>
        <p:txBody>
          <a:bodyPr/>
          <a:lstStyle/>
          <a:p>
            <a:r>
              <a:rPr lang="en-US" dirty="0"/>
              <a:t>4 Requirements for Photon Counting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72015-B277-6C1A-E9B5-AC8066303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4" y="1517745"/>
            <a:ext cx="5338916" cy="492753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Carrier suppression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Low Dark Count Rate Detector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Low Classical Noise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Small Contrast Defect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47087B-D4E7-913C-49E8-73B28EA2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12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CB1CE8-40D6-3B23-5EB1-60DA253FC8D4}"/>
              </a:ext>
            </a:extLst>
          </p:cNvPr>
          <p:cNvSpPr txBox="1"/>
          <p:nvPr/>
        </p:nvSpPr>
        <p:spPr>
          <a:xfrm>
            <a:off x="6486833" y="1092535"/>
            <a:ext cx="48669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4 Optical Bandpass Filters with 22 orders of magnitude suppression in power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80F9545A-51F3-6F11-C6AF-664D15B76E7D}"/>
              </a:ext>
            </a:extLst>
          </p:cNvPr>
          <p:cNvSpPr/>
          <p:nvPr/>
        </p:nvSpPr>
        <p:spPr>
          <a:xfrm>
            <a:off x="3628103" y="1517745"/>
            <a:ext cx="2809715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BB81A7F2-CA6A-203B-4E15-EE99169FA3BE}"/>
              </a:ext>
            </a:extLst>
          </p:cNvPr>
          <p:cNvSpPr/>
          <p:nvPr/>
        </p:nvSpPr>
        <p:spPr>
          <a:xfrm>
            <a:off x="5073445" y="3102352"/>
            <a:ext cx="1364373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D541B834-0662-CA2B-2480-49A5ADAA5F6D}"/>
              </a:ext>
            </a:extLst>
          </p:cNvPr>
          <p:cNvSpPr/>
          <p:nvPr/>
        </p:nvSpPr>
        <p:spPr>
          <a:xfrm>
            <a:off x="3510116" y="4064093"/>
            <a:ext cx="2927702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8461EB1F-EEA0-4451-86A4-D7C0A6154A8B}"/>
              </a:ext>
            </a:extLst>
          </p:cNvPr>
          <p:cNvSpPr/>
          <p:nvPr/>
        </p:nvSpPr>
        <p:spPr>
          <a:xfrm>
            <a:off x="3849329" y="5619204"/>
            <a:ext cx="2588489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A97EE0-A281-7C42-FD96-0E6683F4AEF9}"/>
              </a:ext>
            </a:extLst>
          </p:cNvPr>
          <p:cNvSpPr txBox="1"/>
          <p:nvPr/>
        </p:nvSpPr>
        <p:spPr>
          <a:xfrm>
            <a:off x="6437818" y="3083058"/>
            <a:ext cx="48669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Single Photon Detector (SNSPD)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4A9BD2-0BC7-F30A-A2B8-FF8B14B2E22C}"/>
              </a:ext>
            </a:extLst>
          </p:cNvPr>
          <p:cNvSpPr txBox="1"/>
          <p:nvPr/>
        </p:nvSpPr>
        <p:spPr>
          <a:xfrm>
            <a:off x="6415548" y="4028199"/>
            <a:ext cx="48669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Detector R&amp;D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8BEFE0-95E1-5A8B-5B0F-7BEE2E2B8441}"/>
              </a:ext>
            </a:extLst>
          </p:cNvPr>
          <p:cNvSpPr txBox="1"/>
          <p:nvPr/>
        </p:nvSpPr>
        <p:spPr>
          <a:xfrm>
            <a:off x="6486833" y="5384466"/>
            <a:ext cx="48669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Excellent Controls and additional R&amp;D</a:t>
            </a:r>
          </a:p>
        </p:txBody>
      </p:sp>
    </p:spTree>
    <p:extLst>
      <p:ext uri="{BB962C8B-B14F-4D97-AF65-F5344CB8AC3E}">
        <p14:creationId xmlns:p14="http://schemas.microsoft.com/office/powerpoint/2010/main" val="246954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93F7B-8A62-E4D6-3378-EA4CC99ED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0" y="18255"/>
            <a:ext cx="10515600" cy="1325563"/>
          </a:xfrm>
        </p:spPr>
        <p:txBody>
          <a:bodyPr/>
          <a:lstStyle/>
          <a:p>
            <a:r>
              <a:rPr lang="en-US" dirty="0"/>
              <a:t>Optical Bandpass 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6B5ED-F2EB-4FF8-A04A-274BAB7E8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368"/>
            <a:ext cx="7432497" cy="4895850"/>
          </a:xfrm>
        </p:spPr>
        <p:txBody>
          <a:bodyPr>
            <a:normAutofit/>
          </a:bodyPr>
          <a:lstStyle/>
          <a:p>
            <a:r>
              <a:rPr lang="en-US" dirty="0"/>
              <a:t>6 orders of magnitude of carrier suppression each</a:t>
            </a:r>
          </a:p>
          <a:p>
            <a:r>
              <a:rPr lang="en-US" dirty="0"/>
              <a:t>Bowtie Cavity Configuration</a:t>
            </a:r>
          </a:p>
          <a:p>
            <a:r>
              <a:rPr lang="en-US" dirty="0"/>
              <a:t>4 cavities in total to suppress carrier</a:t>
            </a:r>
          </a:p>
          <a:p>
            <a:r>
              <a:rPr lang="en-US" dirty="0"/>
              <a:t>Multiple cavities also prevent higher-order spatial modes and frequency modes from leaking through</a:t>
            </a:r>
          </a:p>
          <a:p>
            <a:r>
              <a:rPr lang="en-US" dirty="0"/>
              <a:t>25 kHz integrated bandwidth</a:t>
            </a:r>
          </a:p>
          <a:p>
            <a:r>
              <a:rPr lang="en-US" dirty="0"/>
              <a:t>Locked using 775 nm light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D1468-94B3-A0AA-3B3E-F36DB1C79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13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4A3D309-6FDE-35E6-11DB-D992A6D2C3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9555" b="14811"/>
          <a:stretch/>
        </p:blipFill>
        <p:spPr>
          <a:xfrm>
            <a:off x="7905165" y="1122005"/>
            <a:ext cx="3760809" cy="501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14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496B83-9036-495F-1892-BDF1D7F78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597" y="2047700"/>
            <a:ext cx="7094404" cy="46923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BB4ECB-DA04-0D64-7234-4375428C8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0" y="18255"/>
            <a:ext cx="10515600" cy="1325563"/>
          </a:xfrm>
        </p:spPr>
        <p:txBody>
          <a:bodyPr/>
          <a:lstStyle/>
          <a:p>
            <a:r>
              <a:rPr lang="en-US" dirty="0"/>
              <a:t>SNSPD: Superconducting Nanowire Single Photon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5A6B36-3AEA-EEBF-9F57-B79C399DD2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560930"/>
                <a:ext cx="6665495" cy="4351338"/>
              </a:xfrm>
            </p:spPr>
            <p:txBody>
              <a:bodyPr/>
              <a:lstStyle/>
              <a:p>
                <a:r>
                  <a:rPr lang="en-US" dirty="0"/>
                  <a:t>Used at the end of the Photon Counting Readout</a:t>
                </a:r>
              </a:p>
              <a:p>
                <a:r>
                  <a:rPr lang="en-US" dirty="0"/>
                  <a:t>Aiming for a Dark Count Rate an order of magnitude below the signal level (which would be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dirty="0"/>
                  <a:t> Hz)</a:t>
                </a:r>
              </a:p>
              <a:p>
                <a:r>
                  <a:rPr lang="en-US" dirty="0"/>
                  <a:t>Requires temperatures as low as 0.8 K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5A6B36-3AEA-EEBF-9F57-B79C399DD2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560930"/>
                <a:ext cx="6665495" cy="4351338"/>
              </a:xfrm>
              <a:blipFill>
                <a:blip r:embed="rId3"/>
                <a:stretch>
                  <a:fillRect l="-1714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F4B34-0566-6710-5587-E800B1BB3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82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66040-2BDB-0B6F-7EEF-D54366297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0" y="18256"/>
            <a:ext cx="10515600" cy="1325563"/>
          </a:xfrm>
        </p:spPr>
        <p:txBody>
          <a:bodyPr/>
          <a:lstStyle/>
          <a:p>
            <a:r>
              <a:rPr lang="en-US" dirty="0"/>
              <a:t>Full GQuEST Configuration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6248E29-5249-46D5-F83F-FB480ECF9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4"/>
            <a:ext cx="6401844" cy="4351338"/>
          </a:xfrm>
        </p:spPr>
        <p:txBody>
          <a:bodyPr/>
          <a:lstStyle/>
          <a:p>
            <a:r>
              <a:rPr lang="en-US" dirty="0"/>
              <a:t>Classical Noise still above Signal</a:t>
            </a:r>
          </a:p>
          <a:p>
            <a:r>
              <a:rPr lang="en-US" dirty="0"/>
              <a:t>Two phase-locked, co-located Power Recycled Interferometers to cross-correlate</a:t>
            </a:r>
          </a:p>
          <a:p>
            <a:r>
              <a:rPr lang="en-US" dirty="0"/>
              <a:t>Assuming stationarity of signal and noise, only need one photon counting readout</a:t>
            </a:r>
          </a:p>
          <a:p>
            <a:r>
              <a:rPr lang="en-US" dirty="0"/>
              <a:t>Can switch whether the output has just noise or signal + noise</a:t>
            </a:r>
          </a:p>
          <a:p>
            <a:r>
              <a:rPr lang="en-US" dirty="0"/>
              <a:t>Potentially limited by noise at BS-C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1DC4ED4-E7EF-55B7-A9C6-64F8F4702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5CDEA6-88B1-8143-8BF0-542F779E7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131" y="1484403"/>
            <a:ext cx="5081042" cy="388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38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CD46E-FB00-853D-95B4-A8068009A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0" y="0"/>
            <a:ext cx="10515600" cy="1325563"/>
          </a:xfrm>
        </p:spPr>
        <p:txBody>
          <a:bodyPr/>
          <a:lstStyle/>
          <a:p>
            <a:r>
              <a:rPr lang="en-US" dirty="0"/>
              <a:t>Highlight of other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AB769-75DB-E5AA-AE06-ADA2A7250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Custom Mirror Mount to hold optics and mode match by correcting for astigmatism</a:t>
            </a:r>
          </a:p>
          <a:p>
            <a:r>
              <a:rPr lang="en-US" dirty="0"/>
              <a:t>Laser Filter Cavity to reduce laser phase noise and act as a reference for other cavities</a:t>
            </a:r>
          </a:p>
          <a:p>
            <a:r>
              <a:rPr lang="en-US" dirty="0"/>
              <a:t>Very beginning of work to make bandpass filters with atomic transitions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D3C539-66B5-47CE-3179-1758ADDF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16</a:t>
            </a:fld>
            <a:endParaRPr lang="en-US"/>
          </a:p>
        </p:txBody>
      </p:sp>
      <p:pic>
        <p:nvPicPr>
          <p:cNvPr id="5" name="Content Placeholder 5" descr="A metal object with gold screws&#10;&#10;Description automatically generated">
            <a:extLst>
              <a:ext uri="{FF2B5EF4-FFF2-40B4-BE49-F238E27FC236}">
                <a16:creationId xmlns:a16="http://schemas.microsoft.com/office/drawing/2014/main" id="{DE4C9F94-F998-E6C7-328C-483FCB931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553" y="4203290"/>
            <a:ext cx="3016289" cy="233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19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79848CD-9F14-193B-0765-F023C95334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2" r="9299" b="12983"/>
          <a:stretch/>
        </p:blipFill>
        <p:spPr bwMode="auto">
          <a:xfrm>
            <a:off x="525379" y="0"/>
            <a:ext cx="11141242" cy="685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4D85B9-5933-524C-4B61-C9E8CD78C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44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DD3B6-8FC9-DB79-C07D-104B7F72E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316" y="2763336"/>
            <a:ext cx="2807368" cy="1331328"/>
          </a:xfrm>
        </p:spPr>
        <p:txBody>
          <a:bodyPr/>
          <a:lstStyle/>
          <a:p>
            <a:r>
              <a:rPr lang="en-US" dirty="0"/>
              <a:t>Thank you!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467EE-8477-5E5C-6D28-53B71A0B3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45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97E0C-AAFE-99DB-E098-87F8FC9C0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E052C-EC98-ADC2-FD38-5420A9157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316" y="2763336"/>
            <a:ext cx="2807368" cy="1331328"/>
          </a:xfrm>
        </p:spPr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5C7A2-1871-8C36-01BA-0BEF596AC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05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BA99E-8A70-5081-DA94-4BF71769E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0" y="0"/>
            <a:ext cx="10515600" cy="1325563"/>
          </a:xfrm>
        </p:spPr>
        <p:txBody>
          <a:bodyPr/>
          <a:lstStyle/>
          <a:p>
            <a:r>
              <a:rPr lang="en-US" dirty="0"/>
              <a:t>Quantum Mechanics and General Relativity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C3A75-F28A-530F-B387-43C679218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Quantum Mechanics and General Relativity make very accurate predictions in their own realms</a:t>
            </a:r>
          </a:p>
          <a:p>
            <a:r>
              <a:rPr lang="en-US" dirty="0"/>
              <a:t>These two theories are incompatible</a:t>
            </a:r>
          </a:p>
          <a:p>
            <a:r>
              <a:rPr lang="en-US" dirty="0"/>
              <a:t>Many theories exist, like String Theory, LQG, </a:t>
            </a:r>
            <a:r>
              <a:rPr lang="en-US" dirty="0" err="1"/>
              <a:t>etc</a:t>
            </a:r>
            <a:r>
              <a:rPr lang="en-US" dirty="0"/>
              <a:t>, but either don’t make testable predictions or their predictions have not been supported by experiment</a:t>
            </a:r>
          </a:p>
          <a:p>
            <a:r>
              <a:rPr lang="en-US" dirty="0"/>
              <a:t>Holographic quantum gravity theories point to detectable spacetime fluctuations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42620-03DC-DBC9-9D20-4DC872796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17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867B8-CD98-7F7F-FEFC-EF26A97CD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2" y="0"/>
            <a:ext cx="10515600" cy="1325563"/>
          </a:xfrm>
        </p:spPr>
        <p:txBody>
          <a:bodyPr/>
          <a:lstStyle/>
          <a:p>
            <a:r>
              <a:rPr lang="en-US" dirty="0"/>
              <a:t>Spacetime Fluctuations in LIGO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07A00F-57DE-AA44-A05D-E8209169C1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279" t="5137" r="50000" b="71317"/>
          <a:stretch/>
        </p:blipFill>
        <p:spPr>
          <a:xfrm>
            <a:off x="3382179" y="2005069"/>
            <a:ext cx="5671592" cy="414234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10B3D-36FE-1908-E478-E6610AE38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D5285E-A436-AD0F-F651-74736D394434}"/>
              </a:ext>
            </a:extLst>
          </p:cNvPr>
          <p:cNvSpPr txBox="1"/>
          <p:nvPr/>
        </p:nvSpPr>
        <p:spPr>
          <a:xfrm>
            <a:off x="9270119" y="6352143"/>
            <a:ext cx="1646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Bub et al., 2023</a:t>
            </a:r>
          </a:p>
        </p:txBody>
      </p:sp>
    </p:spTree>
    <p:extLst>
      <p:ext uri="{BB962C8B-B14F-4D97-AF65-F5344CB8AC3E}">
        <p14:creationId xmlns:p14="http://schemas.microsoft.com/office/powerpoint/2010/main" val="3151487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AC906-00A4-DB6D-C634-3D0F20CD3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CA3D5-B0FA-1DAE-3369-E5B1FAE46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More on Optical Bandpass Filters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A9FC0C-470A-5057-E235-A54192EF24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57949"/>
                <a:ext cx="7432497" cy="368668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Finesse of 3000</a:t>
                </a:r>
              </a:p>
              <a:p>
                <a:r>
                  <a:rPr lang="en-US" dirty="0"/>
                  <a:t>FSR of 125 MHz (2.4 m long)</a:t>
                </a:r>
              </a:p>
              <a:p>
                <a:r>
                  <a:rPr lang="en-US" dirty="0"/>
                  <a:t>42 kHz individual bandwidth</a:t>
                </a:r>
              </a:p>
              <a:p>
                <a:r>
                  <a:rPr lang="en-US" dirty="0"/>
                  <a:t>Round Trip </a:t>
                </a:r>
                <a:r>
                  <a:rPr lang="en-US" dirty="0" err="1"/>
                  <a:t>Guoy</a:t>
                </a:r>
                <a:r>
                  <a:rPr lang="en-US" dirty="0"/>
                  <a:t> phase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/3</m:t>
                    </m:r>
                  </m:oMath>
                </a14:m>
                <a:endParaRPr lang="en-US" dirty="0"/>
              </a:p>
              <a:p>
                <a:r>
                  <a:rPr lang="en-US" dirty="0"/>
                  <a:t>10 ppm loss per mirror: 98% signal transmission</a:t>
                </a:r>
              </a:p>
              <a:p>
                <a:r>
                  <a:rPr lang="en-US" dirty="0"/>
                  <a:t>Allow for an effective signal band between 8 MHz and 40 MHz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A9FC0C-470A-5057-E235-A54192EF24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57949"/>
                <a:ext cx="7432497" cy="3686687"/>
              </a:xfrm>
              <a:blipFill>
                <a:blip r:embed="rId2"/>
                <a:stretch>
                  <a:fillRect l="-1536" t="-2740" r="-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102CC9-C21C-CA51-33AB-C61A7F528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21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E94C169-0597-BAFE-EFF3-E3540FA0D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9555" b="14811"/>
          <a:stretch/>
        </p:blipFill>
        <p:spPr>
          <a:xfrm>
            <a:off x="8297128" y="1188106"/>
            <a:ext cx="3613291" cy="481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42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ABF42-CA30-B36B-F83B-8D578FC7F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19" y="0"/>
            <a:ext cx="10515600" cy="1325563"/>
          </a:xfrm>
        </p:spPr>
        <p:txBody>
          <a:bodyPr/>
          <a:lstStyle/>
          <a:p>
            <a:r>
              <a:rPr lang="en-US" dirty="0"/>
              <a:t>Bowtie Cavity Laser Design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1A6388A-40D8-D79B-4DF4-FA24B499EE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1797"/>
          <a:stretch/>
        </p:blipFill>
        <p:spPr>
          <a:xfrm>
            <a:off x="1611509" y="1825625"/>
            <a:ext cx="8968982" cy="45307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11FEB-52C5-3833-7FBB-F88D01BD1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59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FC223-6A3E-C847-59F5-658C7A1D1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2" y="0"/>
            <a:ext cx="10515600" cy="1325563"/>
          </a:xfrm>
        </p:spPr>
        <p:txBody>
          <a:bodyPr/>
          <a:lstStyle/>
          <a:p>
            <a:r>
              <a:rPr lang="en-US" dirty="0"/>
              <a:t>Laser Filter Cavity Justification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1C69CF-A3AB-C64A-7FD4-2585DE98EA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52714"/>
            <a:ext cx="10515600" cy="36971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7A314-3EB2-B73D-E146-F498D2062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22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C3E4F-46B0-0760-BC59-29CC95F2B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2" y="0"/>
            <a:ext cx="10515600" cy="1325563"/>
          </a:xfrm>
        </p:spPr>
        <p:txBody>
          <a:bodyPr/>
          <a:lstStyle/>
          <a:p>
            <a:r>
              <a:rPr lang="en-US" dirty="0"/>
              <a:t>Custom Mirror Mount Design</a:t>
            </a:r>
          </a:p>
        </p:txBody>
      </p:sp>
      <p:pic>
        <p:nvPicPr>
          <p:cNvPr id="6" name="Content Placeholder 5" descr="A metal object with gold screws&#10;&#10;Description automatically generated">
            <a:extLst>
              <a:ext uri="{FF2B5EF4-FFF2-40B4-BE49-F238E27FC236}">
                <a16:creationId xmlns:a16="http://schemas.microsoft.com/office/drawing/2014/main" id="{F279F33C-B8C3-8F50-E69B-657364B31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197" y="1690688"/>
            <a:ext cx="5619442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CD91A-F46E-0D6B-9392-0E645C008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 descr="A metal box with many screws&#10;&#10;Description automatically generated">
            <a:extLst>
              <a:ext uri="{FF2B5EF4-FFF2-40B4-BE49-F238E27FC236}">
                <a16:creationId xmlns:a16="http://schemas.microsoft.com/office/drawing/2014/main" id="{1E0C51E7-4E92-5DC8-8F8F-8550F40A5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642" y="1592291"/>
            <a:ext cx="5496992" cy="476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92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999F-5076-AE65-BE39-C0ED841A4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2" y="0"/>
            <a:ext cx="10515600" cy="1325563"/>
          </a:xfrm>
        </p:spPr>
        <p:txBody>
          <a:bodyPr/>
          <a:lstStyle/>
          <a:p>
            <a:r>
              <a:rPr lang="en-US" dirty="0"/>
              <a:t>Custom Mirror Mount Simulation</a:t>
            </a:r>
          </a:p>
        </p:txBody>
      </p:sp>
      <p:pic>
        <p:nvPicPr>
          <p:cNvPr id="6" name="Content Placeholder 5" descr="A diagram of a machine&#10;&#10;Description automatically generated">
            <a:extLst>
              <a:ext uri="{FF2B5EF4-FFF2-40B4-BE49-F238E27FC236}">
                <a16:creationId xmlns:a16="http://schemas.microsoft.com/office/drawing/2014/main" id="{B036920E-6789-78B7-48EA-7E240167C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468" y="1828570"/>
            <a:ext cx="5449532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FB324-4C42-6EE6-DF86-0894FBD3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 descr="A computer drawing of a disc&#10;&#10;Description automatically generated">
            <a:extLst>
              <a:ext uri="{FF2B5EF4-FFF2-40B4-BE49-F238E27FC236}">
                <a16:creationId xmlns:a16="http://schemas.microsoft.com/office/drawing/2014/main" id="{85F8DDAB-2118-B1F0-0237-0378DD77F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447" y="1809290"/>
            <a:ext cx="5344448" cy="426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4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A3CBF-27BA-9D77-8373-D575A259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2" y="18255"/>
            <a:ext cx="10515600" cy="1325563"/>
          </a:xfrm>
        </p:spPr>
        <p:txBody>
          <a:bodyPr/>
          <a:lstStyle/>
          <a:p>
            <a:r>
              <a:rPr lang="en-US" dirty="0"/>
              <a:t>Eigenmode Decomposition Theory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A64D6-4CD4-1A1B-5153-839A8458C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4206240" cy="5586414"/>
          </a:xfrm>
        </p:spPr>
        <p:txBody>
          <a:bodyPr>
            <a:normAutofit/>
          </a:bodyPr>
          <a:lstStyle/>
          <a:p>
            <a:r>
              <a:rPr lang="en-US" dirty="0"/>
              <a:t>The mirror has (many) eigenmodes</a:t>
            </a:r>
          </a:p>
          <a:p>
            <a:r>
              <a:rPr lang="en-US" dirty="0"/>
              <a:t>Each eigenmode displaces the mirror surface, which affects the phase of the light and looks like signal</a:t>
            </a:r>
          </a:p>
          <a:p>
            <a:r>
              <a:rPr lang="en-US" dirty="0"/>
              <a:t>The strength of the noise from each eigenmodes is proportional to the overlap integral of the beam and the eigenmode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4A4992-7793-3A4A-611B-79FF7F096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823" y="1144882"/>
            <a:ext cx="5840979" cy="22841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BE73DF-232D-6CF4-8A0B-3C6FEE809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313" y="4046538"/>
            <a:ext cx="4136057" cy="2092415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9AE235D-4082-DE4A-C9EF-A683E6188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5394" y="4046538"/>
            <a:ext cx="3540412" cy="265530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F3DD00-2A1F-1EDD-9B46-69AFAF06B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42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53B7F-AD5B-48BD-E7F9-1444D81C8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2" y="5711"/>
            <a:ext cx="10515600" cy="1325563"/>
          </a:xfrm>
        </p:spPr>
        <p:txBody>
          <a:bodyPr/>
          <a:lstStyle/>
          <a:p>
            <a:r>
              <a:rPr lang="en-US" dirty="0"/>
              <a:t>What are these modes?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4790EC60-67EC-EA43-A535-12D845C3C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715" y="3498022"/>
            <a:ext cx="7832570" cy="3354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7FF166-EDE6-4592-6D6D-52404F385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6601"/>
            <a:ext cx="2399852" cy="1892530"/>
          </a:xfrm>
          <a:prstGeom prst="rect">
            <a:avLst/>
          </a:prstGeom>
        </p:spPr>
      </p:pic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990B7FA7-B995-4218-8700-BB1FA030D6C2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2399852" y="2132866"/>
            <a:ext cx="1300778" cy="212715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43E4DC1-A3FB-6880-1D3C-34E348238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680" y="986716"/>
            <a:ext cx="4136057" cy="2092415"/>
          </a:xfrm>
          <a:prstGeom prst="rect">
            <a:avLst/>
          </a:prstGeom>
        </p:spPr>
      </p:pic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59A99688-4B5E-C6BD-64FB-E4F867429D42}"/>
              </a:ext>
            </a:extLst>
          </p:cNvPr>
          <p:cNvCxnSpPr>
            <a:cxnSpLocks/>
            <a:stCxn id="17" idx="1"/>
          </p:cNvCxnSpPr>
          <p:nvPr/>
        </p:nvCxnSpPr>
        <p:spPr>
          <a:xfrm rot="10800000" flipV="1">
            <a:off x="3853544" y="2032923"/>
            <a:ext cx="2746137" cy="2678413"/>
          </a:xfrm>
          <a:prstGeom prst="curvedConnector3">
            <a:avLst>
              <a:gd name="adj1" fmla="val 9994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2D2A651-5D82-EFC7-3F8A-2672BFA68A33}"/>
              </a:ext>
            </a:extLst>
          </p:cNvPr>
          <p:cNvSpPr txBox="1"/>
          <p:nvPr/>
        </p:nvSpPr>
        <p:spPr>
          <a:xfrm>
            <a:off x="526504" y="3094939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Longitudinal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81FF72-772D-9A06-F8F6-C9240ACD8C73}"/>
              </a:ext>
            </a:extLst>
          </p:cNvPr>
          <p:cNvSpPr txBox="1"/>
          <p:nvPr/>
        </p:nvSpPr>
        <p:spPr>
          <a:xfrm>
            <a:off x="8144711" y="3086283"/>
            <a:ext cx="1175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Transverse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DE5B3A88-8BD0-0CBF-FB32-B463EDD7B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F1661-E567-E540-82D9-C68560D3B33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10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2DF9A-08AA-5449-C9C9-9A4BEF337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2" y="33078"/>
            <a:ext cx="10515600" cy="1325563"/>
          </a:xfrm>
        </p:spPr>
        <p:txBody>
          <a:bodyPr/>
          <a:lstStyle/>
          <a:p>
            <a:r>
              <a:rPr lang="en-US" dirty="0"/>
              <a:t>Better Filter Justification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CE6E3-C70D-BC93-856B-B0AC6D382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28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DB29809-7CC8-213B-4727-EE74CFE51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51465"/>
            <a:ext cx="10515600" cy="4299658"/>
          </a:xfrm>
        </p:spPr>
      </p:pic>
    </p:spTree>
    <p:extLst>
      <p:ext uri="{BB962C8B-B14F-4D97-AF65-F5344CB8AC3E}">
        <p14:creationId xmlns:p14="http://schemas.microsoft.com/office/powerpoint/2010/main" val="3026597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>
            <a:extLst>
              <a:ext uri="{FF2B5EF4-FFF2-40B4-BE49-F238E27FC236}">
                <a16:creationId xmlns:a16="http://schemas.microsoft.com/office/drawing/2014/main" id="{AA5E5229-15F3-4633-9B56-29F9E1950959}"/>
              </a:ext>
            </a:extLst>
          </p:cNvPr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“Quantum Gravity” measurement limit</a:t>
            </a:r>
            <a:endParaRPr lang="en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2EC2404-AA55-79B2-6F1C-68781A60D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087" y="2986524"/>
            <a:ext cx="1944729" cy="856999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FDE06A8-1690-000D-787F-E12375B64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087" y="1602310"/>
            <a:ext cx="2400300" cy="75247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2B69B2C-630D-5E32-D4D1-F681894019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8852"/>
          <a:stretch/>
        </p:blipFill>
        <p:spPr>
          <a:xfrm>
            <a:off x="3869857" y="1499757"/>
            <a:ext cx="1780057" cy="8128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4F0B1C4-349E-9B57-42BF-454CD3B982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27152" y="4876800"/>
            <a:ext cx="2799762" cy="61873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E4FEE83-A3EC-C491-A7E9-78AC97930F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5090"/>
          <a:stretch/>
        </p:blipFill>
        <p:spPr>
          <a:xfrm>
            <a:off x="9678956" y="2135090"/>
            <a:ext cx="2216669" cy="850900"/>
          </a:xfrm>
          <a:prstGeom prst="rect">
            <a:avLst/>
          </a:prstGeom>
        </p:spPr>
      </p:pic>
      <p:sp>
        <p:nvSpPr>
          <p:cNvPr id="13" name="Right Brace 12">
            <a:extLst>
              <a:ext uri="{FF2B5EF4-FFF2-40B4-BE49-F238E27FC236}">
                <a16:creationId xmlns:a16="http://schemas.microsoft.com/office/drawing/2014/main" id="{608FBE15-1E32-C072-C98F-225D55566064}"/>
              </a:ext>
            </a:extLst>
          </p:cNvPr>
          <p:cNvSpPr/>
          <p:nvPr/>
        </p:nvSpPr>
        <p:spPr>
          <a:xfrm>
            <a:off x="8530527" y="1500725"/>
            <a:ext cx="372442" cy="2230354"/>
          </a:xfrm>
          <a:prstGeom prst="rightBrace">
            <a:avLst>
              <a:gd name="adj1" fmla="val 36761"/>
              <a:gd name="adj2" fmla="val 50000"/>
            </a:avLst>
          </a:prstGeom>
          <a:ln w="25400">
            <a:solidFill>
              <a:srgbClr val="000B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E5E292-D615-4D49-C098-9D10D8385926}"/>
              </a:ext>
            </a:extLst>
          </p:cNvPr>
          <p:cNvSpPr/>
          <p:nvPr/>
        </p:nvSpPr>
        <p:spPr>
          <a:xfrm>
            <a:off x="4344982" y="4774664"/>
            <a:ext cx="3164101" cy="816511"/>
          </a:xfrm>
          <a:prstGeom prst="rect">
            <a:avLst/>
          </a:prstGeom>
          <a:noFill/>
          <a:ln w="25400">
            <a:solidFill>
              <a:srgbClr val="B91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35E1F2F-5371-4576-B046-669DD364A6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62306" y="1906157"/>
            <a:ext cx="330200" cy="1905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8854C98C-8EC0-2D12-66A0-0B8B7DE389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088696" y="2520652"/>
            <a:ext cx="330200" cy="190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4B8ECF-C2D2-E483-37A7-AED35798013B}"/>
              </a:ext>
            </a:extLst>
          </p:cNvPr>
          <p:cNvSpPr txBox="1"/>
          <p:nvPr/>
        </p:nvSpPr>
        <p:spPr>
          <a:xfrm>
            <a:off x="2936492" y="3214968"/>
            <a:ext cx="3245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(Standard Quantum Limit)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317A7C-972E-CA16-C027-4A94A135A7C7}"/>
              </a:ext>
            </a:extLst>
          </p:cNvPr>
          <p:cNvSpPr txBox="1"/>
          <p:nvPr/>
        </p:nvSpPr>
        <p:spPr>
          <a:xfrm>
            <a:off x="5927033" y="1665858"/>
            <a:ext cx="2820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(‘Schwarzschild limit’)</a:t>
            </a:r>
          </a:p>
        </p:txBody>
      </p:sp>
      <p:sp>
        <p:nvSpPr>
          <p:cNvPr id="30" name="Slide Number Placeholder 1">
            <a:extLst>
              <a:ext uri="{FF2B5EF4-FFF2-40B4-BE49-F238E27FC236}">
                <a16:creationId xmlns:a16="http://schemas.microsoft.com/office/drawing/2014/main" id="{F733460A-54ED-AB3C-BF6C-B54CA42E2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/>
              <a:t>	</a:t>
            </a:r>
            <a:fld id="{52899320-8963-4551-AF5A-E304E0274125}" type="slidenum">
              <a:rPr lang="en-NL" sz="1400" smtClean="0"/>
              <a:t>29</a:t>
            </a:fld>
            <a:endParaRPr lang="en-NL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CCF7A44E-A999-74B4-9ECA-53D441BDE61D}"/>
              </a:ext>
            </a:extLst>
          </p:cNvPr>
          <p:cNvSpPr txBox="1">
            <a:spLocks/>
          </p:cNvSpPr>
          <p:nvPr/>
        </p:nvSpPr>
        <p:spPr>
          <a:xfrm>
            <a:off x="9187620" y="6508059"/>
            <a:ext cx="2819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Sander M. Vermeulen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81D672-2D94-4F27-7016-1DC1D4AF5F79}"/>
              </a:ext>
            </a:extLst>
          </p:cNvPr>
          <p:cNvSpPr txBox="1"/>
          <p:nvPr/>
        </p:nvSpPr>
        <p:spPr>
          <a:xfrm>
            <a:off x="-26869" y="6559816"/>
            <a:ext cx="1917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Jack Ng &amp; Van Dam (1994)</a:t>
            </a:r>
            <a:endParaRPr lang="en-NL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71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16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33288-5F4B-FAD8-85E7-2C3A38A13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6" y="11846"/>
            <a:ext cx="10515600" cy="1325563"/>
          </a:xfrm>
        </p:spPr>
        <p:txBody>
          <a:bodyPr/>
          <a:lstStyle/>
          <a:p>
            <a:r>
              <a:rPr lang="en-US" dirty="0"/>
              <a:t>The Proposed Signal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AD398-84B7-1970-84F8-2C3FF2409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6388"/>
            <a:ext cx="6978043" cy="5615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Spacetime Metric modified with a scalar field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4FD0BD-C248-C1C8-D8E0-B5FD3B8C4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951991"/>
            <a:ext cx="5763429" cy="7621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F088BA-4AF9-4077-88C0-B4ABC4A223EF}"/>
              </a:ext>
            </a:extLst>
          </p:cNvPr>
          <p:cNvSpPr txBox="1"/>
          <p:nvPr/>
        </p:nvSpPr>
        <p:spPr>
          <a:xfrm>
            <a:off x="700707" y="6150114"/>
            <a:ext cx="112089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Important Features: low amplitude, high frequency, stochastic, and has medium-range spatial correlations</a:t>
            </a:r>
          </a:p>
          <a:p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6A03E9-C3E2-229C-FE5B-70DDA9018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902" y="1972766"/>
            <a:ext cx="7172195" cy="4028321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11A28B2-12BE-FFBE-76BF-5743CACA0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720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>
            <a:extLst>
              <a:ext uri="{FF2B5EF4-FFF2-40B4-BE49-F238E27FC236}">
                <a16:creationId xmlns:a16="http://schemas.microsoft.com/office/drawing/2014/main" id="{AA5E5229-15F3-4633-9B56-29F9E1950959}"/>
              </a:ext>
            </a:extLst>
          </p:cNvPr>
          <p:cNvSpPr txBox="1"/>
          <p:nvPr/>
        </p:nvSpPr>
        <p:spPr>
          <a:xfrm>
            <a:off x="0" y="993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Limits on distance measurements from Quantum Gravity</a:t>
            </a:r>
            <a:endParaRPr lang="en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224E9CA-6EB5-C57D-45F5-EE37C215482D}"/>
              </a:ext>
            </a:extLst>
          </p:cNvPr>
          <p:cNvGrpSpPr/>
          <p:nvPr/>
        </p:nvGrpSpPr>
        <p:grpSpPr>
          <a:xfrm>
            <a:off x="968769" y="932038"/>
            <a:ext cx="3850824" cy="1028519"/>
            <a:chOff x="695325" y="1306511"/>
            <a:chExt cx="2945940" cy="78683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4E5E292-D615-4D49-C098-9D10D8385926}"/>
                </a:ext>
              </a:extLst>
            </p:cNvPr>
            <p:cNvSpPr/>
            <p:nvPr/>
          </p:nvSpPr>
          <p:spPr>
            <a:xfrm>
              <a:off x="695325" y="1306511"/>
              <a:ext cx="2945940" cy="786833"/>
            </a:xfrm>
            <a:prstGeom prst="rect">
              <a:avLst/>
            </a:prstGeom>
            <a:noFill/>
            <a:ln w="25400">
              <a:solidFill>
                <a:srgbClr val="B910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32E6BFA0-1F2D-1750-98E3-DC31F9BFB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403" y="1475394"/>
              <a:ext cx="2755900" cy="419100"/>
            </a:xfrm>
            <a:prstGeom prst="rect">
              <a:avLst/>
            </a:prstGeom>
          </p:spPr>
        </p:pic>
      </p:grp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A0BCA61B-906A-6475-AFCB-75D65891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/>
              <a:t>	</a:t>
            </a:r>
            <a:fld id="{52899320-8963-4551-AF5A-E304E0274125}" type="slidenum">
              <a:rPr lang="en-NL" sz="1400" smtClean="0"/>
              <a:t>30</a:t>
            </a:fld>
            <a:endParaRPr lang="en-NL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91D63FF9-3F6D-1802-76F7-C535A6EACCAA}"/>
              </a:ext>
            </a:extLst>
          </p:cNvPr>
          <p:cNvSpPr txBox="1">
            <a:spLocks/>
          </p:cNvSpPr>
          <p:nvPr/>
        </p:nvSpPr>
        <p:spPr>
          <a:xfrm>
            <a:off x="9187620" y="6508059"/>
            <a:ext cx="2819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Sander M. Vermeulen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207E66-BB2B-D8AB-8F82-FBAA523443F5}"/>
              </a:ext>
            </a:extLst>
          </p:cNvPr>
          <p:cNvSpPr txBox="1"/>
          <p:nvPr/>
        </p:nvSpPr>
        <p:spPr>
          <a:xfrm>
            <a:off x="2204318" y="2849731"/>
            <a:ext cx="2945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EFT/String Theory/ LQG</a:t>
            </a:r>
          </a:p>
        </p:txBody>
      </p:sp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F0B27701-9B26-6783-2982-8C739E8EF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965" y="783941"/>
            <a:ext cx="6490035" cy="2902234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02115253-20CC-6A98-1D00-ABFF3EDE0D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5672" y="2906261"/>
            <a:ext cx="1484609" cy="275494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26711DE0-F438-4369-5005-DBB90F08F2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5673" y="4058211"/>
            <a:ext cx="1545830" cy="872399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B5A4E91B-D9C1-F41C-CD74-5A6668D01652}"/>
              </a:ext>
            </a:extLst>
          </p:cNvPr>
          <p:cNvSpPr txBox="1"/>
          <p:nvPr/>
        </p:nvSpPr>
        <p:spPr>
          <a:xfrm>
            <a:off x="2204317" y="4326728"/>
            <a:ext cx="7529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Hoop Conjecture/ ‘Old’ holography (Y. Jack Ng &amp; Van Dam)</a:t>
            </a:r>
          </a:p>
        </p:txBody>
      </p:sp>
      <p:pic>
        <p:nvPicPr>
          <p:cNvPr id="85" name="Graphic 84">
            <a:extLst>
              <a:ext uri="{FF2B5EF4-FFF2-40B4-BE49-F238E27FC236}">
                <a16:creationId xmlns:a16="http://schemas.microsoft.com/office/drawing/2014/main" id="{682D50BB-3E3B-37A8-0BD7-075C4E4B58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5673" y="5605292"/>
            <a:ext cx="1545830" cy="872399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0B75DE42-4DE2-DDF5-902E-61707FE018EE}"/>
              </a:ext>
            </a:extLst>
          </p:cNvPr>
          <p:cNvSpPr txBox="1"/>
          <p:nvPr/>
        </p:nvSpPr>
        <p:spPr>
          <a:xfrm>
            <a:off x="2204318" y="5841436"/>
            <a:ext cx="8020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Random walk, ‘New’ holography (Zurek &amp;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Verlinde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Hogan &amp; Kwon)</a:t>
            </a:r>
          </a:p>
        </p:txBody>
      </p:sp>
    </p:spTree>
    <p:extLst>
      <p:ext uri="{BB962C8B-B14F-4D97-AF65-F5344CB8AC3E}">
        <p14:creationId xmlns:p14="http://schemas.microsoft.com/office/powerpoint/2010/main" val="420901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83" grpId="0"/>
      <p:bldP spid="8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>
            <a:extLst>
              <a:ext uri="{FF2B5EF4-FFF2-40B4-BE49-F238E27FC236}">
                <a16:creationId xmlns:a16="http://schemas.microsoft.com/office/drawing/2014/main" id="{AA5E5229-15F3-4633-9B56-29F9E1950959}"/>
              </a:ext>
            </a:extLst>
          </p:cNvPr>
          <p:cNvSpPr txBox="1"/>
          <p:nvPr/>
        </p:nvSpPr>
        <p:spPr>
          <a:xfrm>
            <a:off x="0" y="993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Light cone fluctuations accumulate like a random walk</a:t>
            </a:r>
            <a:endParaRPr lang="en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A0BCA61B-906A-6475-AFCB-75D65891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/>
              <a:t>	</a:t>
            </a:r>
            <a:fld id="{52899320-8963-4551-AF5A-E304E0274125}" type="slidenum">
              <a:rPr lang="en-NL" sz="1400" smtClean="0"/>
              <a:t>31</a:t>
            </a:fld>
            <a:endParaRPr lang="en-NL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91D63FF9-3F6D-1802-76F7-C535A6EACCAA}"/>
              </a:ext>
            </a:extLst>
          </p:cNvPr>
          <p:cNvSpPr txBox="1">
            <a:spLocks/>
          </p:cNvSpPr>
          <p:nvPr/>
        </p:nvSpPr>
        <p:spPr>
          <a:xfrm>
            <a:off x="9187620" y="6508059"/>
            <a:ext cx="2819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Sander M. Vermeulen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A13E94C-15FE-9D8C-7853-C626969BA11E}"/>
              </a:ext>
            </a:extLst>
          </p:cNvPr>
          <p:cNvGrpSpPr/>
          <p:nvPr/>
        </p:nvGrpSpPr>
        <p:grpSpPr>
          <a:xfrm>
            <a:off x="1690135" y="667882"/>
            <a:ext cx="6158317" cy="4421795"/>
            <a:chOff x="496451" y="972875"/>
            <a:chExt cx="6158317" cy="4421795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C54EB44-5F4C-5489-B1F0-C9C95C81F6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6451" y="5356082"/>
              <a:ext cx="5429357" cy="0"/>
            </a:xfrm>
            <a:prstGeom prst="line">
              <a:avLst/>
            </a:prstGeom>
            <a:ln w="158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763F5CF1-1270-60D5-691B-AC76414964AB}"/>
                </a:ext>
              </a:extLst>
            </p:cNvPr>
            <p:cNvSpPr txBox="1"/>
            <p:nvPr/>
          </p:nvSpPr>
          <p:spPr>
            <a:xfrm>
              <a:off x="5813730" y="5086893"/>
              <a:ext cx="8410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space</a:t>
              </a:r>
              <a:endParaRPr lang="en-N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367C715F-362A-1C5C-1C3A-D162EF5E957C}"/>
                </a:ext>
              </a:extLst>
            </p:cNvPr>
            <p:cNvGrpSpPr/>
            <p:nvPr/>
          </p:nvGrpSpPr>
          <p:grpSpPr>
            <a:xfrm>
              <a:off x="820638" y="972875"/>
              <a:ext cx="4780984" cy="4383207"/>
              <a:chOff x="820638" y="972875"/>
              <a:chExt cx="4780984" cy="4383207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F59B35A7-5995-E6DF-FDCF-2DE24FD3649A}"/>
                  </a:ext>
                </a:extLst>
              </p:cNvPr>
              <p:cNvGrpSpPr/>
              <p:nvPr/>
            </p:nvGrpSpPr>
            <p:grpSpPr>
              <a:xfrm>
                <a:off x="820638" y="1987777"/>
                <a:ext cx="4780983" cy="3366002"/>
                <a:chOff x="677097" y="2009869"/>
                <a:chExt cx="5078356" cy="3575365"/>
              </a:xfrm>
            </p:grpSpPr>
            <p:sp>
              <p:nvSpPr>
                <p:cNvPr id="73" name="Flowchart: Merge 72">
                  <a:extLst>
                    <a:ext uri="{FF2B5EF4-FFF2-40B4-BE49-F238E27FC236}">
                      <a16:creationId xmlns:a16="http://schemas.microsoft.com/office/drawing/2014/main" id="{C98B77A5-CEA9-BE9B-5D2C-5D261918D8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197609" y="2009869"/>
                  <a:ext cx="4020919" cy="3555525"/>
                </a:xfrm>
                <a:prstGeom prst="flowChartMerg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5400">
                  <a:solidFill>
                    <a:srgbClr val="000B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2" name="Flowchart: Merge 71">
                  <a:extLst>
                    <a:ext uri="{FF2B5EF4-FFF2-40B4-BE49-F238E27FC236}">
                      <a16:creationId xmlns:a16="http://schemas.microsoft.com/office/drawing/2014/main" id="{34894A36-E08E-4131-E03B-D70D47C2EDD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77097" y="2705506"/>
                  <a:ext cx="5078356" cy="2879728"/>
                </a:xfrm>
                <a:prstGeom prst="flowChartMerg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5400">
                  <a:solidFill>
                    <a:srgbClr val="000B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dirty="0"/>
                </a:p>
              </p:txBody>
            </p:sp>
            <p:sp>
              <p:nvSpPr>
                <p:cNvPr id="71" name="Flowchart: Merge 70">
                  <a:extLst>
                    <a:ext uri="{FF2B5EF4-FFF2-40B4-BE49-F238E27FC236}">
                      <a16:creationId xmlns:a16="http://schemas.microsoft.com/office/drawing/2014/main" id="{5BF453B0-AEEC-CEED-2BAD-C14A369EA68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39454" y="3429000"/>
                  <a:ext cx="2953642" cy="2156234"/>
                </a:xfrm>
                <a:prstGeom prst="flowChartMerg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5400">
                  <a:solidFill>
                    <a:srgbClr val="000B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68" name="Flowchart: Merge 67">
                  <a:extLst>
                    <a:ext uri="{FF2B5EF4-FFF2-40B4-BE49-F238E27FC236}">
                      <a16:creationId xmlns:a16="http://schemas.microsoft.com/office/drawing/2014/main" id="{44400305-7CC6-A3AA-D773-5C45DD17D7D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18777" y="4144361"/>
                  <a:ext cx="1619069" cy="1439140"/>
                </a:xfrm>
                <a:prstGeom prst="flowChartMerg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5400">
                  <a:solidFill>
                    <a:srgbClr val="000B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dirty="0"/>
                </a:p>
              </p:txBody>
            </p:sp>
            <p:sp>
              <p:nvSpPr>
                <p:cNvPr id="38" name="Flowchart: Merge 37">
                  <a:extLst>
                    <a:ext uri="{FF2B5EF4-FFF2-40B4-BE49-F238E27FC236}">
                      <a16:creationId xmlns:a16="http://schemas.microsoft.com/office/drawing/2014/main" id="{5AEE0DB0-55F5-A0A7-FF14-5D21A290EA8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513012" y="4856618"/>
                  <a:ext cx="1406526" cy="728616"/>
                </a:xfrm>
                <a:prstGeom prst="flowChartMerg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5400">
                  <a:solidFill>
                    <a:srgbClr val="000B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80497369-A9F8-B09D-E8F6-A60391C12C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11130" y="1255297"/>
                <a:ext cx="0" cy="4053793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E2CA89D2-2656-1BBA-2AD7-140B6E9E7F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11130" y="4667831"/>
                <a:ext cx="662082" cy="688251"/>
              </a:xfrm>
              <a:prstGeom prst="line">
                <a:avLst/>
              </a:prstGeom>
              <a:ln w="31750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13CF3227-35C8-C5F4-198B-2502D2813C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73212" y="3997280"/>
                <a:ext cx="111380" cy="670551"/>
              </a:xfrm>
              <a:prstGeom prst="line">
                <a:avLst/>
              </a:prstGeom>
              <a:ln w="31750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850A4BDE-85D4-738F-88C9-E3224C804D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84592" y="3323808"/>
                <a:ext cx="616881" cy="673472"/>
              </a:xfrm>
              <a:prstGeom prst="line">
                <a:avLst/>
              </a:prstGeom>
              <a:ln w="31750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DE46964-0405-1026-0D9A-B672F33F14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1473" y="2650337"/>
                <a:ext cx="1000149" cy="673472"/>
              </a:xfrm>
              <a:prstGeom prst="line">
                <a:avLst/>
              </a:prstGeom>
              <a:ln w="31750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71344D86-3A1B-7C88-E7A7-63D438D8C7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6137" y="1987777"/>
                <a:ext cx="505484" cy="654903"/>
              </a:xfrm>
              <a:prstGeom prst="line">
                <a:avLst/>
              </a:prstGeom>
              <a:ln w="31750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5B7EB3C5-2260-189E-2BE3-738FFC4CB476}"/>
                  </a:ext>
                </a:extLst>
              </p:cNvPr>
              <p:cNvSpPr txBox="1"/>
              <p:nvPr/>
            </p:nvSpPr>
            <p:spPr>
              <a:xfrm>
                <a:off x="2717603" y="972875"/>
                <a:ext cx="565264" cy="289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time</a:t>
                </a:r>
                <a:endParaRPr lang="en-NL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9CA5BFF-B470-C9BE-9D4C-547F8AB1A27D}"/>
              </a:ext>
            </a:extLst>
          </p:cNvPr>
          <p:cNvGrpSpPr/>
          <p:nvPr/>
        </p:nvGrpSpPr>
        <p:grpSpPr>
          <a:xfrm>
            <a:off x="4404814" y="1682784"/>
            <a:ext cx="1885007" cy="3611067"/>
            <a:chOff x="3211130" y="1987777"/>
            <a:chExt cx="1885007" cy="3611067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C248D79-1B5C-8D92-2CC4-76397260ED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11130" y="5352148"/>
              <a:ext cx="1885007" cy="0"/>
            </a:xfrm>
            <a:prstGeom prst="line">
              <a:avLst/>
            </a:prstGeom>
            <a:ln w="50800">
              <a:solidFill>
                <a:srgbClr val="FF0000"/>
              </a:solidFill>
              <a:prstDash val="solid"/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B9BE2F1-7D79-37A9-F09E-9AFC4CF2CE23}"/>
                </a:ext>
              </a:extLst>
            </p:cNvPr>
            <p:cNvCxnSpPr>
              <a:cxnSpLocks/>
            </p:cNvCxnSpPr>
            <p:nvPr/>
          </p:nvCxnSpPr>
          <p:spPr>
            <a:xfrm>
              <a:off x="5096137" y="1987777"/>
              <a:ext cx="0" cy="3611067"/>
            </a:xfrm>
            <a:prstGeom prst="line">
              <a:avLst/>
            </a:prstGeom>
            <a:ln w="63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0" name="Graphic 109">
            <a:extLst>
              <a:ext uri="{FF2B5EF4-FFF2-40B4-BE49-F238E27FC236}">
                <a16:creationId xmlns:a16="http://schemas.microsoft.com/office/drawing/2014/main" id="{465A8E32-4D1C-2716-728C-DDC8EC7B1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6926" y="5242886"/>
            <a:ext cx="2076450" cy="428625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A723B3B7-C8E2-B2EC-459E-33FCEBA12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72352" y="3556478"/>
            <a:ext cx="1104900" cy="809625"/>
          </a:xfrm>
          <a:prstGeom prst="rect">
            <a:avLst/>
          </a:prstGeom>
        </p:spPr>
      </p:pic>
      <p:pic>
        <p:nvPicPr>
          <p:cNvPr id="114" name="Graphic 113">
            <a:extLst>
              <a:ext uri="{FF2B5EF4-FFF2-40B4-BE49-F238E27FC236}">
                <a16:creationId xmlns:a16="http://schemas.microsoft.com/office/drawing/2014/main" id="{693DEFDC-0E7B-278C-A4F0-74C73E4BDD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72352" y="2388306"/>
            <a:ext cx="1028700" cy="333375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D4782C7A-90AA-B7AD-24E3-2444BF2C63D9}"/>
              </a:ext>
            </a:extLst>
          </p:cNvPr>
          <p:cNvSpPr txBox="1"/>
          <p:nvPr/>
        </p:nvSpPr>
        <p:spPr>
          <a:xfrm>
            <a:off x="8040710" y="1784010"/>
            <a:ext cx="18252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Step size: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E5A1CB6-2319-2A3D-66D2-7CACD3AE12D9}"/>
              </a:ext>
            </a:extLst>
          </p:cNvPr>
          <p:cNvSpPr txBox="1"/>
          <p:nvPr/>
        </p:nvSpPr>
        <p:spPr>
          <a:xfrm>
            <a:off x="8040710" y="3125591"/>
            <a:ext cx="26018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Number of steps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4285A6-6B1B-E832-B307-725A9C3448E9}"/>
              </a:ext>
            </a:extLst>
          </p:cNvPr>
          <p:cNvGrpSpPr/>
          <p:nvPr/>
        </p:nvGrpSpPr>
        <p:grpSpPr>
          <a:xfrm>
            <a:off x="3871341" y="5280987"/>
            <a:ext cx="3716909" cy="430887"/>
            <a:chOff x="3871341" y="5549883"/>
            <a:chExt cx="3716909" cy="430887"/>
          </a:xfrm>
        </p:grpSpPr>
        <p:pic>
          <p:nvPicPr>
            <p:cNvPr id="100" name="Graphic 99">
              <a:extLst>
                <a:ext uri="{FF2B5EF4-FFF2-40B4-BE49-F238E27FC236}">
                  <a16:creationId xmlns:a16="http://schemas.microsoft.com/office/drawing/2014/main" id="{2ECC2806-4E51-291F-F3CE-D2870C5E7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11850" y="5549883"/>
              <a:ext cx="1676400" cy="35242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20AEABC9-32A7-E06C-D2C3-D90953D38BB3}"/>
                </a:ext>
              </a:extLst>
            </p:cNvPr>
            <p:cNvSpPr txBox="1"/>
            <p:nvPr/>
          </p:nvSpPr>
          <p:spPr>
            <a:xfrm>
              <a:off x="3871341" y="5549883"/>
              <a:ext cx="17675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Total length: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088E3D7-0827-407F-591D-A67CBB23011B}"/>
              </a:ext>
            </a:extLst>
          </p:cNvPr>
          <p:cNvSpPr txBox="1"/>
          <p:nvPr/>
        </p:nvSpPr>
        <p:spPr>
          <a:xfrm>
            <a:off x="0" y="6417178"/>
            <a:ext cx="18293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Verlinde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&amp; Zurek (2019)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Hogan (2012)</a:t>
            </a:r>
            <a:endParaRPr lang="en-NL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159D9C-C20E-9084-0905-6BF747ADCDFC}"/>
              </a:ext>
            </a:extLst>
          </p:cNvPr>
          <p:cNvGrpSpPr/>
          <p:nvPr/>
        </p:nvGrpSpPr>
        <p:grpSpPr>
          <a:xfrm>
            <a:off x="1944928" y="5977136"/>
            <a:ext cx="8697672" cy="769441"/>
            <a:chOff x="1944928" y="5977136"/>
            <a:chExt cx="8697672" cy="76944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E792410-31D2-E01F-BD3A-16AD71576D32}"/>
                </a:ext>
              </a:extLst>
            </p:cNvPr>
            <p:cNvSpPr txBox="1"/>
            <p:nvPr/>
          </p:nvSpPr>
          <p:spPr>
            <a:xfrm>
              <a:off x="1944928" y="5977136"/>
              <a:ext cx="86976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 we detect displacements			        m ?</a:t>
              </a:r>
            </a:p>
            <a:p>
              <a:endPara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0C2863-1338-2D6A-E676-390372DD9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022437" y="6007747"/>
              <a:ext cx="2917240" cy="3935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21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6A9DF-F459-3D39-85E4-C6A7016BA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0" y="0"/>
            <a:ext cx="10515600" cy="1325563"/>
          </a:xfrm>
        </p:spPr>
        <p:txBody>
          <a:bodyPr/>
          <a:lstStyle/>
          <a:p>
            <a:r>
              <a:rPr lang="en-US" dirty="0"/>
              <a:t>Problematic for 3</a:t>
            </a:r>
            <a:r>
              <a:rPr lang="en-US" baseline="30000" dirty="0"/>
              <a:t>rd</a:t>
            </a:r>
            <a:r>
              <a:rPr lang="en-US" dirty="0"/>
              <a:t> Generation GW Detectors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AB34A-2B8F-4EBD-C81E-EBA36DD05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4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750A4EE-FEBA-2846-FCCA-F59ED5776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526" t="62761" r="8644" b="16003"/>
          <a:stretch/>
        </p:blipFill>
        <p:spPr>
          <a:xfrm>
            <a:off x="72806" y="2016690"/>
            <a:ext cx="12119194" cy="4020854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03BF09-FB67-9AD1-1805-5C0645ADB713}"/>
              </a:ext>
            </a:extLst>
          </p:cNvPr>
          <p:cNvSpPr txBox="1"/>
          <p:nvPr/>
        </p:nvSpPr>
        <p:spPr>
          <a:xfrm>
            <a:off x="9435372" y="6359339"/>
            <a:ext cx="1646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Bub et al., 2023</a:t>
            </a:r>
          </a:p>
        </p:txBody>
      </p:sp>
    </p:spTree>
    <p:extLst>
      <p:ext uri="{BB962C8B-B14F-4D97-AF65-F5344CB8AC3E}">
        <p14:creationId xmlns:p14="http://schemas.microsoft.com/office/powerpoint/2010/main" val="2965846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9B027-85B2-30CE-6F42-ECB70FFB1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0" y="0"/>
            <a:ext cx="10515600" cy="1325563"/>
          </a:xfrm>
        </p:spPr>
        <p:txBody>
          <a:bodyPr/>
          <a:lstStyle/>
          <a:p>
            <a:r>
              <a:rPr lang="en-US" dirty="0"/>
              <a:t>The Detector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29364-9CD7-4590-00AF-9A59621FD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008D09-F49F-DF5B-70AE-A8BCC4995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052" y="786450"/>
            <a:ext cx="8134380" cy="528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99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40C67-819B-A41B-99FD-81E1D73D0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0" y="18255"/>
            <a:ext cx="10515600" cy="1325563"/>
          </a:xfrm>
        </p:spPr>
        <p:txBody>
          <a:bodyPr/>
          <a:lstStyle/>
          <a:p>
            <a:r>
              <a:rPr lang="en-US" dirty="0"/>
              <a:t>What if </a:t>
            </a:r>
            <a:r>
              <a:rPr lang="en-US" sz="4400" dirty="0"/>
              <a:t>we could build a detector limited by classical noise instead of shot noise?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DD734F-7B7E-BF81-5BE0-CFAA9AAD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5842FC-D3FA-6D6A-9BDF-B4DC74057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829" y="1443210"/>
            <a:ext cx="9388341" cy="49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1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DA0DA-53A9-58B4-B3E8-01AB175F2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0" y="0"/>
            <a:ext cx="10515600" cy="1325563"/>
          </a:xfrm>
        </p:spPr>
        <p:txBody>
          <a:bodyPr/>
          <a:lstStyle/>
          <a:p>
            <a:r>
              <a:rPr lang="en-US" dirty="0"/>
              <a:t>Problems with Homodyne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16714-06F3-FB6F-A4A5-91DE476BE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Homodyne is used in LVK detectors to sense amplitude and phase</a:t>
            </a:r>
          </a:p>
          <a:p>
            <a:r>
              <a:rPr lang="en-US" dirty="0"/>
              <a:t>However, for excess power measurements, Homodyne is no longer optimal</a:t>
            </a:r>
          </a:p>
          <a:p>
            <a:r>
              <a:rPr lang="en-US" dirty="0"/>
              <a:t>Homodyne readout’s sensitivity is limited by the shot noise</a:t>
            </a:r>
          </a:p>
          <a:p>
            <a:r>
              <a:rPr lang="en-US" dirty="0"/>
              <a:t>What is a better readout scheme for excess power measurements?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3C6F9-C164-1DD3-960A-BB94E7C9E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 descr="A diagram of a laser&#10;&#10;Description automatically generated">
            <a:extLst>
              <a:ext uri="{FF2B5EF4-FFF2-40B4-BE49-F238E27FC236}">
                <a16:creationId xmlns:a16="http://schemas.microsoft.com/office/drawing/2014/main" id="{E46F207B-0E25-5CD8-7914-9E12F4C43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250" y="4479925"/>
            <a:ext cx="5397500" cy="219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D431A0-E1A0-DB0C-E63C-1259FD698847}"/>
              </a:ext>
            </a:extLst>
          </p:cNvPr>
          <p:cNvSpPr txBox="1"/>
          <p:nvPr/>
        </p:nvSpPr>
        <p:spPr>
          <a:xfrm>
            <a:off x="8243906" y="6260862"/>
            <a:ext cx="2869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 err="1">
                <a:effectLst/>
                <a:latin typeface="CMR12"/>
              </a:rPr>
              <a:t>Danilishin</a:t>
            </a:r>
            <a:r>
              <a:rPr lang="en-US" sz="1800" i="1" dirty="0">
                <a:effectLst/>
                <a:latin typeface="CMR12"/>
              </a:rPr>
              <a:t> &amp; Khalili, 2012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14366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622F5-653C-4D31-5C3E-F014D181E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0" y="0"/>
            <a:ext cx="10515600" cy="1325563"/>
          </a:xfrm>
        </p:spPr>
        <p:txBody>
          <a:bodyPr/>
          <a:lstStyle/>
          <a:p>
            <a:r>
              <a:rPr lang="en-US" dirty="0"/>
              <a:t>Photon Counting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D28A68-E77D-E1DD-84D2-5E5726B48E2F}"/>
              </a:ext>
            </a:extLst>
          </p:cNvPr>
          <p:cNvSpPr txBox="1"/>
          <p:nvPr/>
        </p:nvSpPr>
        <p:spPr>
          <a:xfrm>
            <a:off x="124697" y="1507946"/>
            <a:ext cx="433569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Consider an interferometer with no classical noise operated perfectly at the dark 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All photons are signal photons!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Much shorter integration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D5A734-A095-090B-57D7-79C0A356E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8</a:t>
            </a:fld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9721DE7-FADB-C2E3-12F6-9BA06BDFB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3586" y="766570"/>
            <a:ext cx="4544784" cy="1325562"/>
          </a:xfr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B9AE402-80E4-EFF5-6BE5-645663249B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06420" y="3937279"/>
            <a:ext cx="4299120" cy="13255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8B29736-F3BB-30A3-F979-F52390F13A0C}"/>
                  </a:ext>
                </a:extLst>
              </p:cNvPr>
              <p:cNvSpPr txBox="1"/>
              <p:nvPr/>
            </p:nvSpPr>
            <p:spPr>
              <a:xfrm>
                <a:off x="5275770" y="2512904"/>
                <a:ext cx="6360416" cy="83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Time for SNR of 1 with Fringe Readout: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5.7⋅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400" dirty="0"/>
                  <a:t> s</a:t>
                </a:r>
              </a:p>
              <a:p>
                <a:pPr algn="ctr"/>
                <a:r>
                  <a:rPr lang="en-US" sz="2400" dirty="0"/>
                  <a:t>=  1 week</a:t>
                </a: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8B29736-F3BB-30A3-F979-F52390F13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770" y="2512904"/>
                <a:ext cx="6360416" cy="835165"/>
              </a:xfrm>
              <a:prstGeom prst="rect">
                <a:avLst/>
              </a:prstGeom>
              <a:blipFill>
                <a:blip r:embed="rId7"/>
                <a:stretch>
                  <a:fillRect l="-1394" t="-4478" r="-1195" b="-16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D5413A-097D-090C-25C1-C972909A6410}"/>
                  </a:ext>
                </a:extLst>
              </p:cNvPr>
              <p:cNvSpPr txBox="1"/>
              <p:nvPr/>
            </p:nvSpPr>
            <p:spPr>
              <a:xfrm>
                <a:off x="5600841" y="5578763"/>
                <a:ext cx="601951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Time for SNR of 1 with Photon Counting: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0.25</m:t>
                    </m:r>
                  </m:oMath>
                </a14:m>
                <a:r>
                  <a:rPr lang="en-US" sz="2400" dirty="0"/>
                  <a:t> s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D5413A-097D-090C-25C1-C972909A64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841" y="5578763"/>
                <a:ext cx="6019517" cy="461665"/>
              </a:xfrm>
              <a:prstGeom prst="rect">
                <a:avLst/>
              </a:prstGeom>
              <a:blipFill>
                <a:blip r:embed="rId8"/>
                <a:stretch>
                  <a:fillRect l="-1688" t="-8108" r="-1477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570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50A38-0A10-C56B-4F28-C25793A5C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0" y="0"/>
            <a:ext cx="10515600" cy="1325563"/>
          </a:xfrm>
        </p:spPr>
        <p:txBody>
          <a:bodyPr/>
          <a:lstStyle/>
          <a:p>
            <a:r>
              <a:rPr lang="en-US" dirty="0"/>
              <a:t>But there </a:t>
            </a:r>
            <a:r>
              <a:rPr lang="en-US" i="1" dirty="0"/>
              <a:t>is</a:t>
            </a:r>
            <a:r>
              <a:rPr lang="en-US" dirty="0"/>
              <a:t> carrier light and classical noise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58E6B8-0CF0-88AE-2632-F3275AE2FBD7}"/>
              </a:ext>
            </a:extLst>
          </p:cNvPr>
          <p:cNvSpPr txBox="1"/>
          <p:nvPr/>
        </p:nvSpPr>
        <p:spPr>
          <a:xfrm>
            <a:off x="996285" y="1070129"/>
            <a:ext cx="98442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An interferometer can’t be operated at the dark fringe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Conditions of a perfect interferometer can be mimicked with a series of narrow optical band pass filters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99FE4E6-75CC-E502-676A-CA695E24E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E45-BB32-204B-94BA-1444DE09E61B}" type="slidenum">
              <a:rPr lang="en-US" smtClean="0"/>
              <a:t>9</a:t>
            </a:fld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9EC7CBE-D743-FD9C-E0AE-C6785CB0C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1823" y="3141445"/>
            <a:ext cx="3967009" cy="13223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D1D9DB6-DC33-B5DC-5E71-34E4AF149D5E}"/>
                  </a:ext>
                </a:extLst>
              </p:cNvPr>
              <p:cNvSpPr txBox="1"/>
              <p:nvPr/>
            </p:nvSpPr>
            <p:spPr>
              <a:xfrm>
                <a:off x="8066616" y="5039404"/>
                <a:ext cx="4035444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/>
                  <a:t>Time for SNR of 1 with Filtered Photon Counting: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8.6 ⋅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dirty="0"/>
                  <a:t> s = 2.4 hours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D1D9DB6-DC33-B5DC-5E71-34E4AF149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6616" y="5039404"/>
                <a:ext cx="4035444" cy="1200329"/>
              </a:xfrm>
              <a:prstGeom prst="rect">
                <a:avLst/>
              </a:prstGeom>
              <a:blipFill>
                <a:blip r:embed="rId5"/>
                <a:stretch>
                  <a:fillRect l="-1887" t="-3125" r="-3459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2A21CC8-4868-2FCA-F199-864129D4A1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20" y="2747419"/>
            <a:ext cx="8765259" cy="383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530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29523</TotalTime>
  <Words>969</Words>
  <Application>Microsoft Macintosh PowerPoint</Application>
  <PresentationFormat>Widescreen</PresentationFormat>
  <Paragraphs>173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AdvOT483a8203</vt:lpstr>
      <vt:lpstr>Arial</vt:lpstr>
      <vt:lpstr>Calibri</vt:lpstr>
      <vt:lpstr>Calibri Light</vt:lpstr>
      <vt:lpstr>Cambria Math</vt:lpstr>
      <vt:lpstr>CMR12</vt:lpstr>
      <vt:lpstr>Office Theme</vt:lpstr>
      <vt:lpstr>Photon Counting Interferometry to Detect Geotropic Space-time Fluctuations with GQuEST</vt:lpstr>
      <vt:lpstr>Quantum Mechanics and General Relativity</vt:lpstr>
      <vt:lpstr>The Proposed Signal</vt:lpstr>
      <vt:lpstr>Problematic for 3rd Generation GW Detectors</vt:lpstr>
      <vt:lpstr>The Detector</vt:lpstr>
      <vt:lpstr>What if we could build a detector limited by classical noise instead of shot noise?</vt:lpstr>
      <vt:lpstr>Problems with Homodyne</vt:lpstr>
      <vt:lpstr>Photon Counting</vt:lpstr>
      <vt:lpstr>But there is carrier light and classical noise</vt:lpstr>
      <vt:lpstr>GQuEST Configuration</vt:lpstr>
      <vt:lpstr>Noise Budget</vt:lpstr>
      <vt:lpstr>4 Requirements for Photon Counting</vt:lpstr>
      <vt:lpstr>Optical Bandpass Filters</vt:lpstr>
      <vt:lpstr>SNSPD: Superconducting Nanowire Single Photon Detector</vt:lpstr>
      <vt:lpstr>Full GQuEST Configuration</vt:lpstr>
      <vt:lpstr>Highlight of other topics</vt:lpstr>
      <vt:lpstr>PowerPoint Presentation</vt:lpstr>
      <vt:lpstr>Thank you! </vt:lpstr>
      <vt:lpstr>Extra Slides</vt:lpstr>
      <vt:lpstr>Spacetime Fluctuations in LIGO</vt:lpstr>
      <vt:lpstr>More on Optical Bandpass Filters</vt:lpstr>
      <vt:lpstr>Bowtie Cavity Laser Design</vt:lpstr>
      <vt:lpstr>Laser Filter Cavity Justification</vt:lpstr>
      <vt:lpstr>Custom Mirror Mount Design</vt:lpstr>
      <vt:lpstr>Custom Mirror Mount Simulation</vt:lpstr>
      <vt:lpstr>Eigenmode Decomposition Theory </vt:lpstr>
      <vt:lpstr>What are these modes?</vt:lpstr>
      <vt:lpstr>Better Filter Justification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GQuEST: Gravity from the Quantum Entanglement of Spacetime</dc:title>
  <dc:creator>Grass, Daniel H.</dc:creator>
  <cp:lastModifiedBy>Grass, Daniel H.</cp:lastModifiedBy>
  <cp:revision>90</cp:revision>
  <dcterms:created xsi:type="dcterms:W3CDTF">2024-02-20T00:16:43Z</dcterms:created>
  <dcterms:modified xsi:type="dcterms:W3CDTF">2024-03-11T19:00:11Z</dcterms:modified>
</cp:coreProperties>
</file>